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Playfair Display"/>
      <p:regular r:id="rId14"/>
      <p:bold r:id="rId15"/>
      <p:italic r:id="rId16"/>
      <p:boldItalic r:id="rId17"/>
    </p:embeddedFont>
    <p:embeddedFont>
      <p:font typeface="Montserrat"/>
      <p:regular r:id="rId18"/>
      <p:bold r:id="rId19"/>
      <p:italic r:id="rId20"/>
      <p:boldItalic r:id="rId21"/>
    </p:embeddedFont>
    <p:embeddedFont>
      <p:font typeface="Oswald"/>
      <p:regular r:id="rId22"/>
      <p:bold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Oswald-regular.fntdata"/><Relationship Id="rId21" Type="http://schemas.openxmlformats.org/officeDocument/2006/relationships/font" Target="fonts/Montserrat-boldItalic.fntdata"/><Relationship Id="rId24" Type="http://schemas.openxmlformats.org/officeDocument/2006/relationships/font" Target="fonts/Merriweather-regular.fntdata"/><Relationship Id="rId23" Type="http://schemas.openxmlformats.org/officeDocument/2006/relationships/font" Target="fonts/Oswa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PlayfairDisplay-bold.fntdata"/><Relationship Id="rId14" Type="http://schemas.openxmlformats.org/officeDocument/2006/relationships/font" Target="fonts/PlayfairDisplay-regular.fntdata"/><Relationship Id="rId17" Type="http://schemas.openxmlformats.org/officeDocument/2006/relationships/font" Target="fonts/PlayfairDisplay-boldItalic.fntdata"/><Relationship Id="rId16" Type="http://schemas.openxmlformats.org/officeDocument/2006/relationships/font" Target="fonts/PlayfairDisplay-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Shape 13"/>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Shape 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Shape 49"/>
          <p:cNvSpPr txBox="1"/>
          <p:nvPr>
            <p:ph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p:txBody>
      </p:sp>
      <p:sp>
        <p:nvSpPr>
          <p:cNvPr id="50" name="Shape 50"/>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Shape 5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Shape 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Shape 21"/>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Shape 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Shape 2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Shape 26"/>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Shape 3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Shape 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Shape 3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Shape 42"/>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Shape 4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Shape 7"/>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spcBef>
                <a:spcPts val="0"/>
              </a:spcBef>
              <a:buNone/>
              <a:defRPr sz="1000">
                <a:solidFill>
                  <a:schemeClr val="dk2"/>
                </a:solidFill>
                <a:latin typeface="Playfair Display"/>
                <a:ea typeface="Playfair Display"/>
                <a:cs typeface="Playfair Display"/>
                <a:sym typeface="Playfair Display"/>
              </a:defRPr>
            </a:lvl1pPr>
            <a:lvl2pPr lvl="1" algn="r">
              <a:spcBef>
                <a:spcPts val="0"/>
              </a:spcBef>
              <a:buNone/>
              <a:defRPr sz="1000">
                <a:solidFill>
                  <a:schemeClr val="dk2"/>
                </a:solidFill>
                <a:latin typeface="Playfair Display"/>
                <a:ea typeface="Playfair Display"/>
                <a:cs typeface="Playfair Display"/>
                <a:sym typeface="Playfair Display"/>
              </a:defRPr>
            </a:lvl2pPr>
            <a:lvl3pPr lvl="2" algn="r">
              <a:spcBef>
                <a:spcPts val="0"/>
              </a:spcBef>
              <a:buNone/>
              <a:defRPr sz="1000">
                <a:solidFill>
                  <a:schemeClr val="dk2"/>
                </a:solidFill>
                <a:latin typeface="Playfair Display"/>
                <a:ea typeface="Playfair Display"/>
                <a:cs typeface="Playfair Display"/>
                <a:sym typeface="Playfair Display"/>
              </a:defRPr>
            </a:lvl3pPr>
            <a:lvl4pPr lvl="3" algn="r">
              <a:spcBef>
                <a:spcPts val="0"/>
              </a:spcBef>
              <a:buNone/>
              <a:defRPr sz="1000">
                <a:solidFill>
                  <a:schemeClr val="dk2"/>
                </a:solidFill>
                <a:latin typeface="Playfair Display"/>
                <a:ea typeface="Playfair Display"/>
                <a:cs typeface="Playfair Display"/>
                <a:sym typeface="Playfair Display"/>
              </a:defRPr>
            </a:lvl4pPr>
            <a:lvl5pPr lvl="4" algn="r">
              <a:spcBef>
                <a:spcPts val="0"/>
              </a:spcBef>
              <a:buNone/>
              <a:defRPr sz="1000">
                <a:solidFill>
                  <a:schemeClr val="dk2"/>
                </a:solidFill>
                <a:latin typeface="Playfair Display"/>
                <a:ea typeface="Playfair Display"/>
                <a:cs typeface="Playfair Display"/>
                <a:sym typeface="Playfair Display"/>
              </a:defRPr>
            </a:lvl5pPr>
            <a:lvl6pPr lvl="5" algn="r">
              <a:spcBef>
                <a:spcPts val="0"/>
              </a:spcBef>
              <a:buNone/>
              <a:defRPr sz="1000">
                <a:solidFill>
                  <a:schemeClr val="dk2"/>
                </a:solidFill>
                <a:latin typeface="Playfair Display"/>
                <a:ea typeface="Playfair Display"/>
                <a:cs typeface="Playfair Display"/>
                <a:sym typeface="Playfair Display"/>
              </a:defRPr>
            </a:lvl6pPr>
            <a:lvl7pPr lvl="6" algn="r">
              <a:spcBef>
                <a:spcPts val="0"/>
              </a:spcBef>
              <a:buNone/>
              <a:defRPr sz="1000">
                <a:solidFill>
                  <a:schemeClr val="dk2"/>
                </a:solidFill>
                <a:latin typeface="Playfair Display"/>
                <a:ea typeface="Playfair Display"/>
                <a:cs typeface="Playfair Display"/>
                <a:sym typeface="Playfair Display"/>
              </a:defRPr>
            </a:lvl7pPr>
            <a:lvl8pPr lvl="7" algn="r">
              <a:spcBef>
                <a:spcPts val="0"/>
              </a:spcBef>
              <a:buNone/>
              <a:defRPr sz="1000">
                <a:solidFill>
                  <a:schemeClr val="dk2"/>
                </a:solidFill>
                <a:latin typeface="Playfair Display"/>
                <a:ea typeface="Playfair Display"/>
                <a:cs typeface="Playfair Display"/>
                <a:sym typeface="Playfair Display"/>
              </a:defRPr>
            </a:lvl8pPr>
            <a:lvl9pPr lvl="8" algn="r">
              <a:spcBef>
                <a:spcPts val="0"/>
              </a:spcBef>
              <a:buNone/>
              <a:defRPr sz="1000">
                <a:solidFill>
                  <a:schemeClr val="dk2"/>
                </a:solidFill>
                <a:latin typeface="Playfair Display"/>
                <a:ea typeface="Playfair Display"/>
                <a:cs typeface="Playfair Display"/>
                <a:sym typeface="Playfair Display"/>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Shape 58"/>
          <p:cNvSpPr txBox="1"/>
          <p:nvPr>
            <p:ph type="ctrTitle"/>
          </p:nvPr>
        </p:nvSpPr>
        <p:spPr>
          <a:xfrm>
            <a:off x="125300" y="410800"/>
            <a:ext cx="8520600" cy="2690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0" lang="en" sz="6000">
                <a:solidFill>
                  <a:srgbClr val="000000"/>
                </a:solidFill>
                <a:latin typeface="Merriweather"/>
                <a:ea typeface="Merriweather"/>
                <a:cs typeface="Merriweather"/>
                <a:sym typeface="Merriweather"/>
              </a:rPr>
              <a:t>SNOA 2018 Boy’s</a:t>
            </a:r>
            <a:endParaRPr b="0" sz="6000">
              <a:solidFill>
                <a:srgbClr val="000000"/>
              </a:solidFill>
              <a:latin typeface="Merriweather"/>
              <a:ea typeface="Merriweather"/>
              <a:cs typeface="Merriweather"/>
              <a:sym typeface="Merriweather"/>
            </a:endParaRPr>
          </a:p>
          <a:p>
            <a:pPr indent="0" lvl="0" marL="0">
              <a:spcBef>
                <a:spcPts val="0"/>
              </a:spcBef>
              <a:spcAft>
                <a:spcPts val="0"/>
              </a:spcAft>
              <a:buNone/>
            </a:pPr>
            <a:r>
              <a:rPr b="0" lang="en" sz="6000">
                <a:solidFill>
                  <a:srgbClr val="000000"/>
                </a:solidFill>
                <a:latin typeface="Merriweather"/>
                <a:ea typeface="Merriweather"/>
                <a:cs typeface="Merriweather"/>
                <a:sym typeface="Merriweather"/>
              </a:rPr>
              <a:t>Volleyball Season</a:t>
            </a:r>
            <a:endParaRPr>
              <a:latin typeface="Merriweather"/>
              <a:ea typeface="Merriweather"/>
              <a:cs typeface="Merriweather"/>
              <a:sym typeface="Merriweather"/>
            </a:endParaRPr>
          </a:p>
        </p:txBody>
      </p:sp>
      <p:sp>
        <p:nvSpPr>
          <p:cNvPr id="59" name="Shape 59"/>
          <p:cNvSpPr txBox="1"/>
          <p:nvPr>
            <p:ph idx="1" type="subTitle"/>
          </p:nvPr>
        </p:nvSpPr>
        <p:spPr>
          <a:xfrm>
            <a:off x="2249250" y="4436475"/>
            <a:ext cx="4910100" cy="577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60" name="Shape 60"/>
          <p:cNvPicPr preferRelativeResize="0"/>
          <p:nvPr/>
        </p:nvPicPr>
        <p:blipFill>
          <a:blip r:embed="rId3">
            <a:alphaModFix/>
          </a:blip>
          <a:stretch>
            <a:fillRect/>
          </a:stretch>
        </p:blipFill>
        <p:spPr>
          <a:xfrm>
            <a:off x="3556900" y="2565625"/>
            <a:ext cx="1514475" cy="129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9D9"/>
        </a:solidFill>
      </p:bgPr>
    </p:bg>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Merriweather"/>
                <a:ea typeface="Merriweather"/>
                <a:cs typeface="Merriweather"/>
                <a:sym typeface="Merriweather"/>
              </a:rPr>
              <a:t>B.L.A.S.T.</a:t>
            </a:r>
            <a:endParaRPr>
              <a:latin typeface="Merriweather"/>
              <a:ea typeface="Merriweather"/>
              <a:cs typeface="Merriweather"/>
              <a:sym typeface="Merriweather"/>
            </a:endParaRPr>
          </a:p>
        </p:txBody>
      </p:sp>
      <p:sp>
        <p:nvSpPr>
          <p:cNvPr id="66" name="Shape 66"/>
          <p:cNvSpPr txBox="1"/>
          <p:nvPr>
            <p:ph idx="1" type="body"/>
          </p:nvPr>
        </p:nvSpPr>
        <p:spPr>
          <a:xfrm>
            <a:off x="311700" y="1191400"/>
            <a:ext cx="8520600" cy="3340200"/>
          </a:xfrm>
          <a:prstGeom prst="rect">
            <a:avLst/>
          </a:prstGeom>
        </p:spPr>
        <p:txBody>
          <a:bodyPr anchorCtr="0" anchor="t" bIns="91425" lIns="91425" spcFirstLastPara="1" rIns="91425" wrap="square" tIns="91425">
            <a:noAutofit/>
          </a:bodyPr>
          <a:lstStyle/>
          <a:p>
            <a:pPr indent="-457200" lvl="0" marL="457200" rtl="0">
              <a:spcBef>
                <a:spcPts val="0"/>
              </a:spcBef>
              <a:spcAft>
                <a:spcPts val="0"/>
              </a:spcAft>
              <a:buSzPts val="3600"/>
              <a:buFont typeface="Merriweather"/>
              <a:buAutoNum type="arabicPeriod"/>
            </a:pPr>
            <a:r>
              <a:rPr lang="en" sz="3600">
                <a:latin typeface="Merriweather"/>
                <a:ea typeface="Merriweather"/>
                <a:cs typeface="Merriweather"/>
                <a:sym typeface="Merriweather"/>
              </a:rPr>
              <a:t>B-back row attack</a:t>
            </a:r>
            <a:endParaRPr sz="3600">
              <a:latin typeface="Merriweather"/>
              <a:ea typeface="Merriweather"/>
              <a:cs typeface="Merriweather"/>
              <a:sym typeface="Merriweather"/>
            </a:endParaRPr>
          </a:p>
          <a:p>
            <a:pPr indent="-457200" lvl="0" marL="457200" rtl="0">
              <a:spcBef>
                <a:spcPts val="0"/>
              </a:spcBef>
              <a:spcAft>
                <a:spcPts val="0"/>
              </a:spcAft>
              <a:buSzPts val="3600"/>
              <a:buFont typeface="Merriweather"/>
              <a:buAutoNum type="arabicPeriod"/>
            </a:pPr>
            <a:r>
              <a:rPr lang="en" sz="3600">
                <a:latin typeface="Merriweather"/>
                <a:ea typeface="Merriweather"/>
                <a:cs typeface="Merriweather"/>
                <a:sym typeface="Merriweather"/>
              </a:rPr>
              <a:t>L-libero action</a:t>
            </a:r>
            <a:endParaRPr sz="3600">
              <a:latin typeface="Merriweather"/>
              <a:ea typeface="Merriweather"/>
              <a:cs typeface="Merriweather"/>
              <a:sym typeface="Merriweather"/>
            </a:endParaRPr>
          </a:p>
          <a:p>
            <a:pPr indent="-457200" lvl="0" marL="457200" rtl="0">
              <a:spcBef>
                <a:spcPts val="0"/>
              </a:spcBef>
              <a:spcAft>
                <a:spcPts val="0"/>
              </a:spcAft>
              <a:buSzPts val="3600"/>
              <a:buFont typeface="Merriweather"/>
              <a:buAutoNum type="arabicPeriod"/>
            </a:pPr>
            <a:r>
              <a:rPr lang="en" sz="3600">
                <a:latin typeface="Merriweather"/>
                <a:ea typeface="Merriweather"/>
                <a:cs typeface="Merriweather"/>
                <a:sym typeface="Merriweather"/>
              </a:rPr>
              <a:t>A-antenna</a:t>
            </a:r>
            <a:endParaRPr sz="3600">
              <a:latin typeface="Merriweather"/>
              <a:ea typeface="Merriweather"/>
              <a:cs typeface="Merriweather"/>
              <a:sym typeface="Merriweather"/>
            </a:endParaRPr>
          </a:p>
          <a:p>
            <a:pPr indent="-457200" lvl="0" marL="457200" rtl="0">
              <a:spcBef>
                <a:spcPts val="0"/>
              </a:spcBef>
              <a:spcAft>
                <a:spcPts val="0"/>
              </a:spcAft>
              <a:buSzPts val="3600"/>
              <a:buFont typeface="Merriweather"/>
              <a:buAutoNum type="arabicPeriod"/>
            </a:pPr>
            <a:r>
              <a:rPr lang="en" sz="3600">
                <a:latin typeface="Merriweather"/>
                <a:ea typeface="Merriweather"/>
                <a:cs typeface="Merriweather"/>
                <a:sym typeface="Merriweather"/>
              </a:rPr>
              <a:t>S-speed</a:t>
            </a:r>
            <a:endParaRPr sz="3600">
              <a:latin typeface="Merriweather"/>
              <a:ea typeface="Merriweather"/>
              <a:cs typeface="Merriweather"/>
              <a:sym typeface="Merriweather"/>
            </a:endParaRPr>
          </a:p>
          <a:p>
            <a:pPr indent="-457200" lvl="0" marL="457200">
              <a:spcBef>
                <a:spcPts val="0"/>
              </a:spcBef>
              <a:spcAft>
                <a:spcPts val="0"/>
              </a:spcAft>
              <a:buSzPts val="3600"/>
              <a:buFont typeface="Merriweather"/>
              <a:buAutoNum type="arabicPeriod"/>
            </a:pPr>
            <a:r>
              <a:rPr lang="en" sz="3600">
                <a:latin typeface="Merriweather"/>
                <a:ea typeface="Merriweather"/>
                <a:cs typeface="Merriweather"/>
                <a:sym typeface="Merriweather"/>
              </a:rPr>
              <a:t>T-touch</a:t>
            </a:r>
            <a:endParaRPr sz="3600">
              <a:latin typeface="Merriweather"/>
              <a:ea typeface="Merriweather"/>
              <a:cs typeface="Merriweather"/>
              <a:sym typeface="Merriweather"/>
            </a:endParaRPr>
          </a:p>
        </p:txBody>
      </p:sp>
      <p:pic>
        <p:nvPicPr>
          <p:cNvPr id="67" name="Shape 67"/>
          <p:cNvPicPr preferRelativeResize="0"/>
          <p:nvPr/>
        </p:nvPicPr>
        <p:blipFill>
          <a:blip r:embed="rId3">
            <a:alphaModFix/>
          </a:blip>
          <a:stretch>
            <a:fillRect/>
          </a:stretch>
        </p:blipFill>
        <p:spPr>
          <a:xfrm>
            <a:off x="5553803" y="1136175"/>
            <a:ext cx="2330675" cy="3529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lin ang="5400012" scaled="0"/>
        </a:gradFill>
      </p:bgPr>
    </p:bg>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2"/>
              </a:buClr>
              <a:buSzPts val="1100"/>
              <a:buFont typeface="Arial"/>
              <a:buNone/>
            </a:pPr>
            <a:r>
              <a:rPr b="1" lang="en" sz="1800">
                <a:latin typeface="Merriweather"/>
                <a:ea typeface="Merriweather"/>
                <a:cs typeface="Merriweather"/>
                <a:sym typeface="Merriweather"/>
              </a:rPr>
              <a:t>B</a:t>
            </a:r>
            <a:r>
              <a:rPr lang="en" sz="1800">
                <a:latin typeface="Merriweather"/>
                <a:ea typeface="Merriweather"/>
                <a:cs typeface="Merriweather"/>
                <a:sym typeface="Merriweather"/>
              </a:rPr>
              <a:t> </a:t>
            </a:r>
            <a:r>
              <a:rPr b="1" lang="en" sz="1800">
                <a:latin typeface="Merriweather"/>
                <a:ea typeface="Merriweather"/>
                <a:cs typeface="Merriweather"/>
                <a:sym typeface="Merriweather"/>
              </a:rPr>
              <a:t>(Back Row Attack)</a:t>
            </a:r>
            <a:endParaRPr sz="1800"/>
          </a:p>
        </p:txBody>
      </p:sp>
      <p:sp>
        <p:nvSpPr>
          <p:cNvPr id="73" name="Shape 73"/>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None/>
            </a:pPr>
            <a:r>
              <a:rPr lang="en">
                <a:solidFill>
                  <a:srgbClr val="000000"/>
                </a:solidFill>
                <a:latin typeface="Merriweather"/>
                <a:ea typeface="Merriweather"/>
                <a:cs typeface="Merriweather"/>
                <a:sym typeface="Merriweather"/>
              </a:rPr>
              <a:t>When performing as the R2, we will assist the R1 with the </a:t>
            </a:r>
            <a:r>
              <a:rPr b="1" lang="en">
                <a:solidFill>
                  <a:srgbClr val="000000"/>
                </a:solidFill>
                <a:latin typeface="Merriweather"/>
                <a:ea typeface="Merriweather"/>
                <a:cs typeface="Merriweather"/>
                <a:sym typeface="Merriweather"/>
              </a:rPr>
              <a:t>Back Row Attack</a:t>
            </a:r>
            <a:r>
              <a:rPr lang="en">
                <a:solidFill>
                  <a:srgbClr val="000000"/>
                </a:solidFill>
                <a:latin typeface="Merriweather"/>
                <a:ea typeface="Merriweather"/>
                <a:cs typeface="Merriweather"/>
                <a:sym typeface="Merriweather"/>
              </a:rPr>
              <a:t>, starting with getting to the blockers side of the net, with eyes on feet of launch, and helping if possible the height of the ball at contact from hitter. Also we need to know the rotations for the case of who is in the front row. We have to know where the setter is (e.g. setters live, front row, rotations 4, 5, 6) in the situations of a joust or blocker trying to block the setters play before or after the finger action. You need to be aware when the setter is setting back row. You cannot be staring at the net</a:t>
            </a:r>
            <a:r>
              <a:rPr lang="en">
                <a:solidFill>
                  <a:srgbClr val="000000"/>
                </a:solidFill>
                <a:latin typeface="Arial"/>
                <a:ea typeface="Arial"/>
                <a:cs typeface="Arial"/>
                <a:sym typeface="Arial"/>
              </a:rPr>
              <a:t>.</a:t>
            </a:r>
            <a:endParaRPr>
              <a:solidFill>
                <a:srgbClr val="000000"/>
              </a:solidFill>
              <a:latin typeface="Arial"/>
              <a:ea typeface="Arial"/>
              <a:cs typeface="Arial"/>
              <a:sym typeface="Arial"/>
            </a:endParaRPr>
          </a:p>
          <a:p>
            <a:pPr indent="0" lvl="0" marL="0">
              <a:spcBef>
                <a:spcPts val="0"/>
              </a:spcBef>
              <a:spcAft>
                <a:spcPts val="1600"/>
              </a:spcAft>
              <a:buNone/>
            </a:pPr>
            <a:r>
              <a:t/>
            </a:r>
            <a:endParaRPr/>
          </a:p>
        </p:txBody>
      </p:sp>
      <p:pic>
        <p:nvPicPr>
          <p:cNvPr id="74" name="Shape 74"/>
          <p:cNvPicPr preferRelativeResize="0"/>
          <p:nvPr/>
        </p:nvPicPr>
        <p:blipFill>
          <a:blip r:embed="rId3">
            <a:alphaModFix/>
          </a:blip>
          <a:stretch>
            <a:fillRect/>
          </a:stretch>
        </p:blipFill>
        <p:spPr>
          <a:xfrm>
            <a:off x="4381775" y="1598300"/>
            <a:ext cx="4144425" cy="27622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path path="circle">
            <a:fillToRect b="50%" l="50%" r="50%" t="50%"/>
          </a:path>
          <a:tileRect/>
        </a:gradFill>
      </p:bgPr>
    </p:bg>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2"/>
              </a:buClr>
              <a:buSzPts val="1100"/>
              <a:buFont typeface="Arial"/>
              <a:buNone/>
            </a:pPr>
            <a:r>
              <a:rPr b="1" lang="en" sz="2400">
                <a:latin typeface="Arial"/>
                <a:ea typeface="Arial"/>
                <a:cs typeface="Arial"/>
                <a:sym typeface="Arial"/>
              </a:rPr>
              <a:t>L</a:t>
            </a:r>
            <a:r>
              <a:rPr lang="en" sz="2400">
                <a:latin typeface="Arial"/>
                <a:ea typeface="Arial"/>
                <a:cs typeface="Arial"/>
                <a:sym typeface="Arial"/>
              </a:rPr>
              <a:t> </a:t>
            </a:r>
            <a:r>
              <a:rPr b="1" lang="en" sz="2400">
                <a:latin typeface="Arial"/>
                <a:ea typeface="Arial"/>
                <a:cs typeface="Arial"/>
                <a:sym typeface="Arial"/>
              </a:rPr>
              <a:t>(Libero Actions)</a:t>
            </a:r>
            <a:endParaRPr sz="2400"/>
          </a:p>
        </p:txBody>
      </p:sp>
      <p:sp>
        <p:nvSpPr>
          <p:cNvPr id="80" name="Shape 8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2"/>
              </a:buClr>
              <a:buSzPts val="1100"/>
              <a:buFont typeface="Arial"/>
              <a:buNone/>
            </a:pPr>
            <a:r>
              <a:rPr lang="en" sz="2800">
                <a:latin typeface="Arial"/>
                <a:ea typeface="Arial"/>
                <a:cs typeface="Arial"/>
                <a:sym typeface="Arial"/>
              </a:rPr>
              <a:t>•</a:t>
            </a:r>
            <a:r>
              <a:rPr lang="en">
                <a:latin typeface="Arial"/>
                <a:ea typeface="Arial"/>
                <a:cs typeface="Arial"/>
                <a:sym typeface="Arial"/>
              </a:rPr>
              <a:t> You must assist the R1 if the Libero has feet on or in front of the attack line with finger action to any hitter completing an attack from above the height of the net. Libero serving and exchanging on and off the court. Tell your scorer about the triangle. Interact with your libero tracker as well as your scorer. </a:t>
            </a:r>
            <a:r>
              <a:rPr lang="en" u="sng">
                <a:latin typeface="Arial"/>
                <a:ea typeface="Arial"/>
                <a:cs typeface="Arial"/>
                <a:sym typeface="Arial"/>
              </a:rPr>
              <a:t>Both officials also checking the libero jersey before the match</a:t>
            </a:r>
            <a:r>
              <a:rPr lang="en">
                <a:latin typeface="Arial"/>
                <a:ea typeface="Arial"/>
                <a:cs typeface="Arial"/>
                <a:sym typeface="Arial"/>
              </a:rPr>
              <a:t> starts if they are contrasting. Don't have the other team complain a few plays in that the others teams jersey is illegal. Plus we have the multicolored versus solid colored jersey still in NFHS. </a:t>
            </a:r>
            <a:endParaRPr>
              <a:latin typeface="Arial"/>
              <a:ea typeface="Arial"/>
              <a:cs typeface="Arial"/>
              <a:sym typeface="Arial"/>
            </a:endParaRPr>
          </a:p>
          <a:p>
            <a:pPr indent="0" lvl="0" marL="0">
              <a:spcBef>
                <a:spcPts val="0"/>
              </a:spcBef>
              <a:spcAft>
                <a:spcPts val="1600"/>
              </a:spcAft>
              <a:buNone/>
            </a:pPr>
            <a:r>
              <a:t/>
            </a:r>
            <a:endParaRPr/>
          </a:p>
        </p:txBody>
      </p:sp>
      <p:pic>
        <p:nvPicPr>
          <p:cNvPr id="81" name="Shape 81"/>
          <p:cNvPicPr preferRelativeResize="0"/>
          <p:nvPr/>
        </p:nvPicPr>
        <p:blipFill>
          <a:blip r:embed="rId3">
            <a:alphaModFix/>
          </a:blip>
          <a:stretch>
            <a:fillRect/>
          </a:stretch>
        </p:blipFill>
        <p:spPr>
          <a:xfrm>
            <a:off x="2235475" y="3566050"/>
            <a:ext cx="4755876" cy="1867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FE9FB"/>
            </a:gs>
            <a:gs pos="100000">
              <a:srgbClr val="6E9BE7"/>
            </a:gs>
          </a:gsLst>
          <a:path path="circle">
            <a:fillToRect b="50%" l="50%" r="50%" t="50%"/>
          </a:path>
          <a:tileRect/>
        </a:gradFill>
      </p:bgPr>
    </p:bg>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2"/>
              </a:buClr>
              <a:buSzPts val="1100"/>
              <a:buFont typeface="Arial"/>
              <a:buNone/>
            </a:pPr>
            <a:r>
              <a:rPr b="1" lang="en" sz="2400">
                <a:latin typeface="Arial"/>
                <a:ea typeface="Arial"/>
                <a:cs typeface="Arial"/>
                <a:sym typeface="Arial"/>
              </a:rPr>
              <a:t>A</a:t>
            </a:r>
            <a:r>
              <a:rPr lang="en" sz="2400">
                <a:latin typeface="Arial"/>
                <a:ea typeface="Arial"/>
                <a:cs typeface="Arial"/>
                <a:sym typeface="Arial"/>
              </a:rPr>
              <a:t> </a:t>
            </a:r>
            <a:r>
              <a:rPr b="1" lang="en" sz="2400">
                <a:latin typeface="Arial"/>
                <a:ea typeface="Arial"/>
                <a:cs typeface="Arial"/>
                <a:sym typeface="Arial"/>
              </a:rPr>
              <a:t>(Antennae)</a:t>
            </a:r>
            <a:endParaRPr sz="2400"/>
          </a:p>
        </p:txBody>
      </p:sp>
      <p:sp>
        <p:nvSpPr>
          <p:cNvPr id="87" name="Shape 8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2"/>
              </a:buClr>
              <a:buSzPts val="1100"/>
              <a:buFont typeface="Arial"/>
              <a:buNone/>
            </a:pPr>
            <a:r>
              <a:rPr lang="en" sz="2800">
                <a:latin typeface="Arial"/>
                <a:ea typeface="Arial"/>
                <a:cs typeface="Arial"/>
                <a:sym typeface="Arial"/>
              </a:rPr>
              <a:t>•</a:t>
            </a:r>
            <a:r>
              <a:rPr lang="en">
                <a:latin typeface="Arial"/>
                <a:ea typeface="Arial"/>
                <a:cs typeface="Arial"/>
                <a:sym typeface="Arial"/>
              </a:rPr>
              <a:t> The hitter attacking right in front of you and the ball hit the A~, did the attacker hit the ball into the A~ then blockers hands, or vice versa. The ball is on your side of the court, you must prepare for quick thinking and use of the lines persons to sell your call or overrule. How will you communicate to your partner what information you have? Did the attacker hit the ball outside the A~ and you missed blowing the play dead? Did the blocker touch the A~ with his blocking action and you think it was the ball? If needed, please have both your lines judges come to the R1 stand. They can help, and it gives the impression of getting the call right, and not excluding the one who you overrule.</a:t>
            </a:r>
            <a:endParaRPr>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path path="circle">
            <a:fillToRect b="50%" l="50%" r="50%" t="50%"/>
          </a:path>
          <a:tileRect/>
        </a:gradFill>
      </p:bgPr>
    </p:bg>
    <p:spTree>
      <p:nvGrpSpPr>
        <p:cNvPr id="91" name="Shape 91"/>
        <p:cNvGrpSpPr/>
        <p:nvPr/>
      </p:nvGrpSpPr>
      <p:grpSpPr>
        <a:xfrm>
          <a:off x="0" y="0"/>
          <a:ext cx="0" cy="0"/>
          <a:chOff x="0" y="0"/>
          <a:chExt cx="0" cy="0"/>
        </a:xfrm>
      </p:grpSpPr>
      <p:sp>
        <p:nvSpPr>
          <p:cNvPr id="92" name="Shape 92"/>
          <p:cNvSpPr txBox="1"/>
          <p:nvPr>
            <p:ph type="title"/>
          </p:nvPr>
        </p:nvSpPr>
        <p:spPr>
          <a:xfrm>
            <a:off x="264075" y="254525"/>
            <a:ext cx="8520600" cy="5727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2"/>
              </a:buClr>
              <a:buSzPts val="1100"/>
              <a:buFont typeface="Arial"/>
              <a:buNone/>
            </a:pPr>
            <a:r>
              <a:rPr b="1" lang="en" sz="2400">
                <a:latin typeface="Arial"/>
                <a:ea typeface="Arial"/>
                <a:cs typeface="Arial"/>
                <a:sym typeface="Arial"/>
              </a:rPr>
              <a:t>S</a:t>
            </a:r>
            <a:r>
              <a:rPr lang="en" sz="2400">
                <a:latin typeface="Arial"/>
                <a:ea typeface="Arial"/>
                <a:cs typeface="Arial"/>
                <a:sym typeface="Arial"/>
              </a:rPr>
              <a:t> </a:t>
            </a:r>
            <a:r>
              <a:rPr b="1" lang="en" sz="2400">
                <a:latin typeface="Arial"/>
                <a:ea typeface="Arial"/>
                <a:cs typeface="Arial"/>
                <a:sym typeface="Arial"/>
              </a:rPr>
              <a:t>(Speed)</a:t>
            </a:r>
            <a:r>
              <a:rPr lang="en" sz="2400">
                <a:latin typeface="Arial"/>
                <a:ea typeface="Arial"/>
                <a:cs typeface="Arial"/>
                <a:sym typeface="Arial"/>
              </a:rPr>
              <a:t> </a:t>
            </a:r>
            <a:endParaRPr sz="2400"/>
          </a:p>
        </p:txBody>
      </p:sp>
      <p:sp>
        <p:nvSpPr>
          <p:cNvPr id="93" name="Shape 93"/>
          <p:cNvSpPr txBox="1"/>
          <p:nvPr>
            <p:ph idx="1" type="body"/>
          </p:nvPr>
        </p:nvSpPr>
        <p:spPr>
          <a:xfrm>
            <a:off x="311700" y="779600"/>
            <a:ext cx="8520600" cy="33348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2"/>
              </a:buClr>
              <a:buSzPts val="1100"/>
              <a:buFont typeface="Arial"/>
              <a:buNone/>
            </a:pPr>
            <a:r>
              <a:rPr lang="en" sz="2800">
                <a:latin typeface="Arial"/>
                <a:ea typeface="Arial"/>
                <a:cs typeface="Arial"/>
                <a:sym typeface="Arial"/>
              </a:rPr>
              <a:t>•</a:t>
            </a:r>
            <a:r>
              <a:rPr lang="en">
                <a:latin typeface="Merriweather"/>
                <a:ea typeface="Merriweather"/>
                <a:cs typeface="Merriweather"/>
                <a:sym typeface="Merriweather"/>
              </a:rPr>
              <a:t>The game is going to be faster and the first couple of plays your eyes need to get adjusted. Of course the bang bang plays. If you just worked as the up official lower level, do not track the ball. stay on the net longer. Wait until the players leave the centerline before you try to transition. Sell your call, but do not be overzealous trying to display to everyone you have the call. Relaxed atmosphere is best. Keep your eyes on the net and centerline longer than you think because the hitter will be predominantly near the centerline. Blockers and setters releasing will be there and feet will encroach. Prepare with your eyes, not your whistle. Don't cause an unnecessary replay for the benefit of the wrong team.</a:t>
            </a:r>
            <a:r>
              <a:rPr lang="en">
                <a:latin typeface="Arial"/>
                <a:ea typeface="Arial"/>
                <a:cs typeface="Arial"/>
                <a:sym typeface="Arial"/>
              </a:rPr>
              <a:t> </a:t>
            </a:r>
            <a:endParaRPr>
              <a:latin typeface="Arial"/>
              <a:ea typeface="Arial"/>
              <a:cs typeface="Arial"/>
              <a:sym typeface="Arial"/>
            </a:endParaRPr>
          </a:p>
          <a:p>
            <a:pPr indent="0" lvl="0" marL="0">
              <a:spcBef>
                <a:spcPts val="0"/>
              </a:spcBef>
              <a:spcAft>
                <a:spcPts val="1600"/>
              </a:spcAft>
              <a:buNone/>
            </a:pPr>
            <a:r>
              <a:t/>
            </a:r>
            <a:endParaRPr/>
          </a:p>
        </p:txBody>
      </p:sp>
      <p:pic>
        <p:nvPicPr>
          <p:cNvPr id="94" name="Shape 94"/>
          <p:cNvPicPr preferRelativeResize="0"/>
          <p:nvPr/>
        </p:nvPicPr>
        <p:blipFill>
          <a:blip r:embed="rId3">
            <a:alphaModFix/>
          </a:blip>
          <a:stretch>
            <a:fillRect/>
          </a:stretch>
        </p:blipFill>
        <p:spPr>
          <a:xfrm>
            <a:off x="6487800" y="3636650"/>
            <a:ext cx="2656200" cy="17716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FE9FB"/>
            </a:gs>
            <a:gs pos="100000">
              <a:srgbClr val="6E9BE7"/>
            </a:gs>
          </a:gsLst>
          <a:lin ang="5400012" scaled="0"/>
        </a:gradFill>
      </p:bgPr>
    </p:bg>
    <p:spTree>
      <p:nvGrpSpPr>
        <p:cNvPr id="98" name="Shape 98"/>
        <p:cNvGrpSpPr/>
        <p:nvPr/>
      </p:nvGrpSpPr>
      <p:grpSpPr>
        <a:xfrm>
          <a:off x="0" y="0"/>
          <a:ext cx="0" cy="0"/>
          <a:chOff x="0" y="0"/>
          <a:chExt cx="0" cy="0"/>
        </a:xfrm>
      </p:grpSpPr>
      <p:sp>
        <p:nvSpPr>
          <p:cNvPr id="99" name="Shape 9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Clr>
                <a:schemeClr val="dk2"/>
              </a:buClr>
              <a:buSzPts val="1100"/>
              <a:buFont typeface="Arial"/>
              <a:buNone/>
            </a:pPr>
            <a:r>
              <a:rPr b="1" lang="en" sz="1800">
                <a:latin typeface="Arial"/>
                <a:ea typeface="Arial"/>
                <a:cs typeface="Arial"/>
                <a:sym typeface="Arial"/>
              </a:rPr>
              <a:t>T</a:t>
            </a:r>
            <a:r>
              <a:rPr lang="en" sz="1800">
                <a:latin typeface="Arial"/>
                <a:ea typeface="Arial"/>
                <a:cs typeface="Arial"/>
                <a:sym typeface="Arial"/>
              </a:rPr>
              <a:t> </a:t>
            </a:r>
            <a:r>
              <a:rPr b="1" lang="en" sz="1800">
                <a:latin typeface="Arial"/>
                <a:ea typeface="Arial"/>
                <a:cs typeface="Arial"/>
                <a:sym typeface="Arial"/>
              </a:rPr>
              <a:t>(Touch)</a:t>
            </a:r>
            <a:endParaRPr/>
          </a:p>
        </p:txBody>
      </p:sp>
      <p:sp>
        <p:nvSpPr>
          <p:cNvPr id="100" name="Shape 100"/>
          <p:cNvSpPr txBox="1"/>
          <p:nvPr>
            <p:ph idx="1" type="body"/>
          </p:nvPr>
        </p:nvSpPr>
        <p:spPr>
          <a:xfrm>
            <a:off x="311700" y="904350"/>
            <a:ext cx="3999900" cy="33348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2"/>
              </a:buClr>
              <a:buSzPts val="1100"/>
              <a:buFont typeface="Arial"/>
              <a:buNone/>
            </a:pPr>
            <a:r>
              <a:rPr lang="en" sz="1800">
                <a:latin typeface="Arial"/>
                <a:ea typeface="Arial"/>
                <a:cs typeface="Arial"/>
                <a:sym typeface="Arial"/>
              </a:rPr>
              <a:t>The crucial part of the game where we have four sets of eyes on the court, different angles for the crew can see and call the touch on the blocker primarily. And now the lines people have to call the touch on the back row players with digging plays where you will be obstructed by other players. This will set the officials apart along with the judgments on setting where the coaches feel the most confident (or unconfident) in the officials and their abilities. </a:t>
            </a:r>
            <a:endParaRPr sz="1800"/>
          </a:p>
        </p:txBody>
      </p:sp>
      <p:pic>
        <p:nvPicPr>
          <p:cNvPr id="101" name="Shape 101"/>
          <p:cNvPicPr preferRelativeResize="0"/>
          <p:nvPr/>
        </p:nvPicPr>
        <p:blipFill>
          <a:blip r:embed="rId3">
            <a:alphaModFix/>
          </a:blip>
          <a:stretch>
            <a:fillRect/>
          </a:stretch>
        </p:blipFill>
        <p:spPr>
          <a:xfrm>
            <a:off x="5106325" y="3465196"/>
            <a:ext cx="2647025" cy="1766900"/>
          </a:xfrm>
          <a:prstGeom prst="rect">
            <a:avLst/>
          </a:prstGeom>
          <a:noFill/>
          <a:ln>
            <a:noFill/>
          </a:ln>
        </p:spPr>
      </p:pic>
      <p:sp>
        <p:nvSpPr>
          <p:cNvPr id="102" name="Shape 102"/>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2"/>
              </a:buClr>
              <a:buSzPts val="1100"/>
              <a:buFont typeface="Arial"/>
              <a:buNone/>
            </a:pPr>
            <a:r>
              <a:rPr lang="en" sz="1800">
                <a:latin typeface="Arial"/>
                <a:ea typeface="Arial"/>
                <a:cs typeface="Arial"/>
                <a:sym typeface="Arial"/>
              </a:rPr>
              <a:t>The R2 and R1 have to Center and communicate the touch was seen or their was one undetected by the crew. The coaches cannot have a long drawn out discussion or argument about this play. We have to move ahead with the match</a:t>
            </a:r>
            <a:r>
              <a:rPr lang="en">
                <a:latin typeface="Arial"/>
                <a:ea typeface="Arial"/>
                <a:cs typeface="Arial"/>
                <a:sym typeface="Arial"/>
              </a:rPr>
              <a:t>.</a:t>
            </a:r>
            <a:endParaRPr>
              <a:latin typeface="Arial"/>
              <a:ea typeface="Arial"/>
              <a:cs typeface="Arial"/>
              <a:sym typeface="Arial"/>
            </a:endParaRPr>
          </a:p>
          <a:p>
            <a:pPr indent="0" lvl="0" marL="0">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lin ang="5400012" scaled="0"/>
        </a:gradFill>
      </p:bgPr>
    </p:bg>
    <p:spTree>
      <p:nvGrpSpPr>
        <p:cNvPr id="106" name="Shape 106"/>
        <p:cNvGrpSpPr/>
        <p:nvPr/>
      </p:nvGrpSpPr>
      <p:grpSpPr>
        <a:xfrm>
          <a:off x="0" y="0"/>
          <a:ext cx="0" cy="0"/>
          <a:chOff x="0" y="0"/>
          <a:chExt cx="0" cy="0"/>
        </a:xfrm>
      </p:grpSpPr>
      <p:sp>
        <p:nvSpPr>
          <p:cNvPr id="107" name="Shape 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Added Necessities for Better Flow</a:t>
            </a:r>
            <a:endParaRPr/>
          </a:p>
        </p:txBody>
      </p:sp>
      <p:sp>
        <p:nvSpPr>
          <p:cNvPr id="108" name="Shape 108"/>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latin typeface="Merriweather"/>
                <a:ea typeface="Merriweather"/>
                <a:cs typeface="Merriweather"/>
                <a:sym typeface="Merriweather"/>
              </a:rPr>
              <a:t>Centering Philosophy- Please both officials must</a:t>
            </a:r>
            <a:r>
              <a:rPr b="1" lang="en">
                <a:latin typeface="Merriweather"/>
                <a:ea typeface="Merriweather"/>
                <a:cs typeface="Merriweather"/>
                <a:sym typeface="Merriweather"/>
              </a:rPr>
              <a:t> </a:t>
            </a:r>
            <a:r>
              <a:rPr b="1" lang="en" u="sng">
                <a:latin typeface="Merriweather"/>
                <a:ea typeface="Merriweather"/>
                <a:cs typeface="Merriweather"/>
                <a:sym typeface="Merriweather"/>
              </a:rPr>
              <a:t>CENTER</a:t>
            </a:r>
            <a:r>
              <a:rPr b="1" lang="en">
                <a:latin typeface="Merriweather"/>
                <a:ea typeface="Merriweather"/>
                <a:cs typeface="Merriweather"/>
                <a:sym typeface="Merriweather"/>
              </a:rPr>
              <a:t> </a:t>
            </a:r>
            <a:r>
              <a:rPr lang="en">
                <a:latin typeface="Merriweather"/>
                <a:ea typeface="Merriweather"/>
                <a:cs typeface="Merriweather"/>
                <a:sym typeface="Merriweather"/>
              </a:rPr>
              <a:t>with their eyes after every play. As soon as the play is dead, look at your partner and make the signal mechanics, and have your eyes ready to see the interaction of the players after the play is over to look for unnecessary talk through the net. Trash talking is not acceptable and you must be ready to step in and stop it immediately. Cards are in the officials discretion, but I would like to see more warnings and yellow cards if they are required. Do not be too nice, because the next match the same player or coach will try even more. </a:t>
            </a:r>
            <a:endParaRPr>
              <a:latin typeface="Merriweather"/>
              <a:ea typeface="Merriweather"/>
              <a:cs typeface="Merriweather"/>
              <a:sym typeface="Merriweather"/>
            </a:endParaRPr>
          </a:p>
        </p:txBody>
      </p:sp>
      <p:sp>
        <p:nvSpPr>
          <p:cNvPr id="109" name="Shape 109"/>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latin typeface="Merriweather"/>
                <a:ea typeface="Merriweather"/>
                <a:cs typeface="Merriweather"/>
                <a:sym typeface="Merriweather"/>
              </a:rPr>
              <a:t>Be prepared for short, distinct discussions with the coach the differences if you can help get the game resumed. Let me reiterate, some coaches know what the rules are, but may be delaying the game on purpose to ice the next server on the opponents team by having a long discussion with the R2. You must be prepared to talk the rulebook, nothing else</a:t>
            </a:r>
            <a:r>
              <a:rPr lang="en" sz="1800">
                <a:latin typeface="Merriweather"/>
                <a:ea typeface="Merriweather"/>
                <a:cs typeface="Merriweather"/>
                <a:sym typeface="Merriweather"/>
              </a:rPr>
              <a:t>.</a:t>
            </a:r>
            <a:endParaRPr sz="1800">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4E5F5"/>
            </a:gs>
            <a:gs pos="100000">
              <a:srgbClr val="70A4D5"/>
            </a:gs>
          </a:gsLst>
          <a:path path="circle">
            <a:fillToRect b="50%" l="50%" r="50%" t="50%"/>
          </a:path>
          <a:tileRect/>
        </a:gradFill>
      </p:bgPr>
    </p:bg>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Professionalism</a:t>
            </a:r>
            <a:endParaRPr/>
          </a:p>
        </p:txBody>
      </p:sp>
      <p:sp>
        <p:nvSpPr>
          <p:cNvPr id="115" name="Shape 11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nSpc>
                <a:spcPct val="90000"/>
              </a:lnSpc>
              <a:spcBef>
                <a:spcPts val="1000"/>
              </a:spcBef>
              <a:spcAft>
                <a:spcPts val="0"/>
              </a:spcAft>
              <a:buClr>
                <a:schemeClr val="dk2"/>
              </a:buClr>
              <a:buSzPts val="1100"/>
              <a:buFont typeface="Arial"/>
              <a:buNone/>
            </a:pPr>
            <a:r>
              <a:rPr lang="en">
                <a:latin typeface="Merriweather"/>
                <a:ea typeface="Merriweather"/>
                <a:cs typeface="Merriweather"/>
                <a:sym typeface="Merriweather"/>
              </a:rPr>
              <a:t>Please handle yourself in the most Professional manner in relating to the players, coaches, fellow crew working with you, the school administrators and whoever else sees you in a white shirt. We are all being watched in countless means of media. Assume you are getting rated on every match.</a:t>
            </a:r>
            <a:endParaRPr>
              <a:latin typeface="Merriweather"/>
              <a:ea typeface="Merriweather"/>
              <a:cs typeface="Merriweather"/>
              <a:sym typeface="Merriweather"/>
            </a:endParaRPr>
          </a:p>
          <a:p>
            <a:pPr indent="0" lvl="0" marL="0" rtl="0">
              <a:lnSpc>
                <a:spcPct val="90000"/>
              </a:lnSpc>
              <a:spcBef>
                <a:spcPts val="1000"/>
              </a:spcBef>
              <a:spcAft>
                <a:spcPts val="0"/>
              </a:spcAft>
              <a:buNone/>
            </a:pPr>
            <a:r>
              <a:t/>
            </a:r>
            <a:endParaRPr>
              <a:latin typeface="Merriweather"/>
              <a:ea typeface="Merriweather"/>
              <a:cs typeface="Merriweather"/>
              <a:sym typeface="Merriweather"/>
            </a:endParaRPr>
          </a:p>
          <a:p>
            <a:pPr indent="0" lvl="0" marL="0" rtl="0">
              <a:lnSpc>
                <a:spcPct val="90000"/>
              </a:lnSpc>
              <a:spcBef>
                <a:spcPts val="1000"/>
              </a:spcBef>
              <a:spcAft>
                <a:spcPts val="0"/>
              </a:spcAft>
              <a:buNone/>
            </a:pPr>
            <a:r>
              <a:t/>
            </a:r>
            <a:endParaRPr>
              <a:latin typeface="Merriweather"/>
              <a:ea typeface="Merriweather"/>
              <a:cs typeface="Merriweather"/>
              <a:sym typeface="Merriweather"/>
            </a:endParaRPr>
          </a:p>
          <a:p>
            <a:pPr indent="0" lvl="0" marL="0" rtl="0">
              <a:lnSpc>
                <a:spcPct val="90000"/>
              </a:lnSpc>
              <a:spcBef>
                <a:spcPts val="1000"/>
              </a:spcBef>
              <a:spcAft>
                <a:spcPts val="0"/>
              </a:spcAft>
              <a:buClr>
                <a:schemeClr val="dk2"/>
              </a:buClr>
              <a:buSzPts val="1100"/>
              <a:buFont typeface="Arial"/>
              <a:buNone/>
            </a:pPr>
            <a:r>
              <a:rPr lang="en">
                <a:latin typeface="Merriweather"/>
                <a:ea typeface="Merriweather"/>
                <a:cs typeface="Merriweather"/>
                <a:sym typeface="Merriweather"/>
              </a:rPr>
              <a:t>Enjoy the season and enjoy working with your partners.</a:t>
            </a:r>
            <a:endParaRPr>
              <a:latin typeface="Merriweather"/>
              <a:ea typeface="Merriweather"/>
              <a:cs typeface="Merriweather"/>
              <a:sym typeface="Merriweather"/>
            </a:endParaRPr>
          </a:p>
          <a:p>
            <a:pPr indent="0" lvl="0" marL="0">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