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7"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237FD8-C1DC-436F-8B18-5BF892A6F6D4}" type="datetimeFigureOut">
              <a:rPr lang="en-US" smtClean="0"/>
              <a:t>8/3/2017</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F9F4D628-B53A-48C5-ABE4-46C744AEC8B3}"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9293866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237FD8-C1DC-436F-8B18-5BF892A6F6D4}" type="datetimeFigureOut">
              <a:rPr lang="en-US" smtClean="0"/>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4D628-B53A-48C5-ABE4-46C744AEC8B3}"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55566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237FD8-C1DC-436F-8B18-5BF892A6F6D4}" type="datetimeFigureOut">
              <a:rPr lang="en-US" smtClean="0"/>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4D628-B53A-48C5-ABE4-46C744AEC8B3}"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6140052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237FD8-C1DC-436F-8B18-5BF892A6F6D4}" type="datetimeFigureOut">
              <a:rPr lang="en-US" smtClean="0"/>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4D628-B53A-48C5-ABE4-46C744AEC8B3}"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65194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237FD8-C1DC-436F-8B18-5BF892A6F6D4}" type="datetimeFigureOut">
              <a:rPr lang="en-US" smtClean="0"/>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4D628-B53A-48C5-ABE4-46C744AEC8B3}"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69276564"/>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237FD8-C1DC-436F-8B18-5BF892A6F6D4}" type="datetimeFigureOut">
              <a:rPr lang="en-US" smtClean="0"/>
              <a:t>8/3/2017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4D628-B53A-48C5-ABE4-46C744AEC8B3}"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84135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237FD8-C1DC-436F-8B18-5BF892A6F6D4}" type="datetimeFigureOut">
              <a:rPr lang="en-US" smtClean="0"/>
              <a:t>8/3/2017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F4D628-B53A-48C5-ABE4-46C744AEC8B3}"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7015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237FD8-C1DC-436F-8B18-5BF892A6F6D4}" type="datetimeFigureOut">
              <a:rPr lang="en-US" smtClean="0"/>
              <a:t>8/3/2017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F4D628-B53A-48C5-ABE4-46C744AEC8B3}"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08653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237FD8-C1DC-436F-8B18-5BF892A6F6D4}" type="datetimeFigureOut">
              <a:rPr lang="en-US" smtClean="0"/>
              <a:t>8/3/2017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F4D628-B53A-48C5-ABE4-46C744AEC8B3}" type="slidenum">
              <a:rPr lang="en-US" smtClean="0"/>
              <a:t>‹#›</a:t>
            </a:fld>
            <a:endParaRPr lang="en-US"/>
          </a:p>
        </p:txBody>
      </p:sp>
    </p:spTree>
    <p:extLst>
      <p:ext uri="{BB962C8B-B14F-4D97-AF65-F5344CB8AC3E}">
        <p14:creationId xmlns:p14="http://schemas.microsoft.com/office/powerpoint/2010/main" val="320733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237FD8-C1DC-436F-8B18-5BF892A6F6D4}" type="datetimeFigureOut">
              <a:rPr lang="en-US" smtClean="0"/>
              <a:t>8/3/2017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4D628-B53A-48C5-ABE4-46C744AEC8B3}"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9536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A5237FD8-C1DC-436F-8B18-5BF892A6F6D4}" type="datetimeFigureOut">
              <a:rPr lang="en-US" smtClean="0"/>
              <a:t>8/3/2017</a:t>
            </a:fld>
            <a:endParaRPr lang="en-US"/>
          </a:p>
        </p:txBody>
      </p:sp>
      <p:sp>
        <p:nvSpPr>
          <p:cNvPr id="6" name="Footer Placeholder 5"/>
          <p:cNvSpPr>
            <a:spLocks noGrp="1"/>
          </p:cNvSpPr>
          <p:nvPr>
            <p:ph type="ftr" sz="quarter" idx="11"/>
          </p:nvPr>
        </p:nvSpPr>
        <p:spPr>
          <a:xfrm>
            <a:off x="1447382" y="318640"/>
            <a:ext cx="5541004" cy="320931"/>
          </a:xfrm>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F9F4D628-B53A-48C5-ABE4-46C744AEC8B3}"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7723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5237FD8-C1DC-436F-8B18-5BF892A6F6D4}" type="datetimeFigureOut">
              <a:rPr lang="en-US" smtClean="0"/>
              <a:t>8/3/2017</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9F4D628-B53A-48C5-ABE4-46C744AEC8B3}"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1158957"/>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4.xml"/><Relationship Id="rId5" Type="http://schemas.openxmlformats.org/officeDocument/2006/relationships/image" Target="../media/image6.jpg"/><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5AD36-3CF7-44FE-897D-7876F25ED84D}"/>
              </a:ext>
            </a:extLst>
          </p:cNvPr>
          <p:cNvSpPr>
            <a:spLocks noGrp="1"/>
          </p:cNvSpPr>
          <p:nvPr>
            <p:ph type="ctrTitle"/>
          </p:nvPr>
        </p:nvSpPr>
        <p:spPr>
          <a:xfrm>
            <a:off x="2120473" y="2049188"/>
            <a:ext cx="9144000" cy="2387600"/>
          </a:xfrm>
        </p:spPr>
        <p:txBody>
          <a:bodyPr>
            <a:normAutofit fontScale="90000"/>
          </a:bodyPr>
          <a:lstStyle/>
          <a:p>
            <a:pPr algn="ctr"/>
            <a:br>
              <a:rPr lang="en-US" dirty="0"/>
            </a:br>
            <a:br>
              <a:rPr lang="en-US" dirty="0"/>
            </a:br>
            <a:br>
              <a:rPr lang="en-US" dirty="0"/>
            </a:br>
            <a:br>
              <a:rPr lang="en-US" dirty="0"/>
            </a:br>
            <a:r>
              <a:rPr lang="en-US" dirty="0"/>
              <a:t>Welcome to the </a:t>
            </a:r>
            <a:br>
              <a:rPr lang="en-US" dirty="0"/>
            </a:br>
            <a:r>
              <a:rPr lang="en-US" dirty="0"/>
              <a:t>2017-2018 SNOA Fall Volleyball Season</a:t>
            </a:r>
          </a:p>
        </p:txBody>
      </p:sp>
      <p:sp>
        <p:nvSpPr>
          <p:cNvPr id="3" name="Subtitle 2">
            <a:extLst>
              <a:ext uri="{FF2B5EF4-FFF2-40B4-BE49-F238E27FC236}">
                <a16:creationId xmlns:a16="http://schemas.microsoft.com/office/drawing/2014/main" id="{5B845BDF-D882-4FBF-B9C3-F6AA2C958E1B}"/>
              </a:ext>
            </a:extLst>
          </p:cNvPr>
          <p:cNvSpPr>
            <a:spLocks noGrp="1"/>
          </p:cNvSpPr>
          <p:nvPr>
            <p:ph type="subTitle" idx="1"/>
          </p:nvPr>
        </p:nvSpPr>
        <p:spPr>
          <a:xfrm>
            <a:off x="1027890" y="4320208"/>
            <a:ext cx="9144000" cy="1655762"/>
          </a:xfrm>
        </p:spPr>
        <p:txBody>
          <a:bodyPr/>
          <a:lstStyle/>
          <a:p>
            <a:endParaRPr lang="en-US" dirty="0"/>
          </a:p>
        </p:txBody>
      </p:sp>
      <p:pic>
        <p:nvPicPr>
          <p:cNvPr id="5" name="Picture 4">
            <a:extLst>
              <a:ext uri="{FF2B5EF4-FFF2-40B4-BE49-F238E27FC236}">
                <a16:creationId xmlns:a16="http://schemas.microsoft.com/office/drawing/2014/main" id="{C1F4BC73-FBD8-47A5-B990-ABCB8EA7E1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99890" y="510072"/>
            <a:ext cx="1511111" cy="1295238"/>
          </a:xfrm>
          <a:prstGeom prst="rect">
            <a:avLst/>
          </a:prstGeom>
        </p:spPr>
      </p:pic>
    </p:spTree>
    <p:extLst>
      <p:ext uri="{BB962C8B-B14F-4D97-AF65-F5344CB8AC3E}">
        <p14:creationId xmlns:p14="http://schemas.microsoft.com/office/powerpoint/2010/main" val="786895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7206B-BF01-4741-8733-6F34B0B1B326}"/>
              </a:ext>
            </a:extLst>
          </p:cNvPr>
          <p:cNvSpPr>
            <a:spLocks noGrp="1"/>
          </p:cNvSpPr>
          <p:nvPr>
            <p:ph type="title"/>
          </p:nvPr>
        </p:nvSpPr>
        <p:spPr/>
        <p:txBody>
          <a:bodyPr/>
          <a:lstStyle/>
          <a:p>
            <a:pPr algn="ctr"/>
            <a:r>
              <a:rPr lang="en-US" dirty="0"/>
              <a:t>2017-2018 Volleyball Points of Emphasis</a:t>
            </a:r>
          </a:p>
        </p:txBody>
      </p:sp>
      <p:sp>
        <p:nvSpPr>
          <p:cNvPr id="4" name="Content Placeholder 3">
            <a:extLst>
              <a:ext uri="{FF2B5EF4-FFF2-40B4-BE49-F238E27FC236}">
                <a16:creationId xmlns:a16="http://schemas.microsoft.com/office/drawing/2014/main" id="{5234714D-2C66-429C-BAE0-46834274CB48}"/>
              </a:ext>
            </a:extLst>
          </p:cNvPr>
          <p:cNvSpPr>
            <a:spLocks noGrp="1"/>
          </p:cNvSpPr>
          <p:nvPr>
            <p:ph sz="half" idx="1"/>
          </p:nvPr>
        </p:nvSpPr>
        <p:spPr/>
        <p:txBody>
          <a:bodyPr/>
          <a:lstStyle/>
          <a:p>
            <a:r>
              <a:rPr lang="en-US" dirty="0"/>
              <a:t>Conduct and Privileges of the Assistant Coaches</a:t>
            </a:r>
          </a:p>
          <a:p>
            <a:endParaRPr lang="en-US" dirty="0"/>
          </a:p>
          <a:p>
            <a:r>
              <a:rPr lang="en-US" dirty="0"/>
              <a:t>Court Boundaries and Attack Lines</a:t>
            </a:r>
          </a:p>
          <a:p>
            <a:endParaRPr lang="en-US" dirty="0"/>
          </a:p>
          <a:p>
            <a:r>
              <a:rPr lang="en-US" dirty="0"/>
              <a:t>R2 Responsibilities on a 3</a:t>
            </a:r>
            <a:r>
              <a:rPr lang="en-US" baseline="30000" dirty="0"/>
              <a:t>rd</a:t>
            </a:r>
            <a:r>
              <a:rPr lang="en-US" dirty="0"/>
              <a:t> Timeout Request</a:t>
            </a:r>
          </a:p>
        </p:txBody>
      </p:sp>
      <p:sp>
        <p:nvSpPr>
          <p:cNvPr id="5" name="Content Placeholder 4">
            <a:extLst>
              <a:ext uri="{FF2B5EF4-FFF2-40B4-BE49-F238E27FC236}">
                <a16:creationId xmlns:a16="http://schemas.microsoft.com/office/drawing/2014/main" id="{9B880AA7-4C8D-4F91-8DC9-10EA161290DB}"/>
              </a:ext>
            </a:extLst>
          </p:cNvPr>
          <p:cNvSpPr>
            <a:spLocks noGrp="1"/>
          </p:cNvSpPr>
          <p:nvPr>
            <p:ph sz="half" idx="2"/>
          </p:nvPr>
        </p:nvSpPr>
        <p:spPr/>
        <p:txBody>
          <a:bodyPr/>
          <a:lstStyle/>
          <a:p>
            <a:r>
              <a:rPr lang="en-US" dirty="0"/>
              <a:t>Letters of Authorization</a:t>
            </a:r>
          </a:p>
          <a:p>
            <a:endParaRPr lang="en-US" dirty="0"/>
          </a:p>
          <a:p>
            <a:endParaRPr lang="en-US" dirty="0"/>
          </a:p>
          <a:p>
            <a:r>
              <a:rPr lang="en-US" dirty="0"/>
              <a:t>Mechanics of Signals and Communication</a:t>
            </a:r>
          </a:p>
        </p:txBody>
      </p:sp>
    </p:spTree>
    <p:extLst>
      <p:ext uri="{BB962C8B-B14F-4D97-AF65-F5344CB8AC3E}">
        <p14:creationId xmlns:p14="http://schemas.microsoft.com/office/powerpoint/2010/main" val="1628453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2BAC-5491-42B1-9C8D-EFBE02ADBC2D}"/>
              </a:ext>
            </a:extLst>
          </p:cNvPr>
          <p:cNvSpPr>
            <a:spLocks noGrp="1"/>
          </p:cNvSpPr>
          <p:nvPr>
            <p:ph type="title"/>
          </p:nvPr>
        </p:nvSpPr>
        <p:spPr/>
        <p:txBody>
          <a:bodyPr/>
          <a:lstStyle/>
          <a:p>
            <a:pPr algn="ctr"/>
            <a:r>
              <a:rPr lang="en-US" dirty="0"/>
              <a:t>Elected Volleyball Sport Board Members</a:t>
            </a:r>
          </a:p>
        </p:txBody>
      </p:sp>
      <p:sp>
        <p:nvSpPr>
          <p:cNvPr id="3" name="Content Placeholder 2">
            <a:extLst>
              <a:ext uri="{FF2B5EF4-FFF2-40B4-BE49-F238E27FC236}">
                <a16:creationId xmlns:a16="http://schemas.microsoft.com/office/drawing/2014/main" id="{8BDFC59A-2F24-4D9A-96B1-541E803437D1}"/>
              </a:ext>
            </a:extLst>
          </p:cNvPr>
          <p:cNvSpPr>
            <a:spLocks noGrp="1"/>
          </p:cNvSpPr>
          <p:nvPr>
            <p:ph sz="half" idx="1"/>
          </p:nvPr>
        </p:nvSpPr>
        <p:spPr/>
        <p:txBody>
          <a:bodyPr/>
          <a:lstStyle/>
          <a:p>
            <a:r>
              <a:rPr lang="en-US" dirty="0"/>
              <a:t>Bill Robinson (Chair) term expires 2019</a:t>
            </a:r>
          </a:p>
          <a:p>
            <a:endParaRPr lang="en-US" dirty="0"/>
          </a:p>
          <a:p>
            <a:r>
              <a:rPr lang="en-US" dirty="0"/>
              <a:t>Helen </a:t>
            </a:r>
            <a:r>
              <a:rPr lang="en-US" dirty="0" err="1"/>
              <a:t>McAnany</a:t>
            </a:r>
            <a:r>
              <a:rPr lang="en-US" dirty="0"/>
              <a:t> – term expires 2018</a:t>
            </a:r>
          </a:p>
          <a:p>
            <a:endParaRPr lang="en-US" dirty="0"/>
          </a:p>
          <a:p>
            <a:r>
              <a:rPr lang="en-US" dirty="0"/>
              <a:t>John Martin- term expires 2017</a:t>
            </a:r>
          </a:p>
          <a:p>
            <a:endParaRPr lang="en-US" dirty="0"/>
          </a:p>
          <a:p>
            <a:endParaRPr lang="en-US" dirty="0"/>
          </a:p>
          <a:p>
            <a:endParaRPr lang="en-US" dirty="0"/>
          </a:p>
          <a:p>
            <a:endParaRPr lang="en-US" dirty="0"/>
          </a:p>
          <a:p>
            <a:endParaRPr lang="en-US" dirty="0"/>
          </a:p>
          <a:p>
            <a:endParaRPr lang="en-US" dirty="0"/>
          </a:p>
        </p:txBody>
      </p:sp>
      <p:sp>
        <p:nvSpPr>
          <p:cNvPr id="4" name="Content Placeholder 3">
            <a:extLst>
              <a:ext uri="{FF2B5EF4-FFF2-40B4-BE49-F238E27FC236}">
                <a16:creationId xmlns:a16="http://schemas.microsoft.com/office/drawing/2014/main" id="{724E53F6-49C9-4B4D-BFF8-B3186DFE5A2E}"/>
              </a:ext>
            </a:extLst>
          </p:cNvPr>
          <p:cNvSpPr>
            <a:spLocks noGrp="1"/>
          </p:cNvSpPr>
          <p:nvPr>
            <p:ph sz="half" idx="2"/>
          </p:nvPr>
        </p:nvSpPr>
        <p:spPr/>
        <p:txBody>
          <a:bodyPr/>
          <a:lstStyle/>
          <a:p>
            <a:r>
              <a:rPr lang="en-US" dirty="0"/>
              <a:t>Kelly McGee- Assignor</a:t>
            </a:r>
          </a:p>
          <a:p>
            <a:endParaRPr lang="en-US" dirty="0"/>
          </a:p>
          <a:p>
            <a:endParaRPr lang="en-US" dirty="0"/>
          </a:p>
          <a:p>
            <a:endParaRPr lang="en-US" dirty="0"/>
          </a:p>
          <a:p>
            <a:r>
              <a:rPr lang="en-US" dirty="0"/>
              <a:t>Michael Laguna- Instructional Chair</a:t>
            </a:r>
          </a:p>
        </p:txBody>
      </p:sp>
      <p:pic>
        <p:nvPicPr>
          <p:cNvPr id="6" name="Picture 5">
            <a:extLst>
              <a:ext uri="{FF2B5EF4-FFF2-40B4-BE49-F238E27FC236}">
                <a16:creationId xmlns:a16="http://schemas.microsoft.com/office/drawing/2014/main" id="{0B70DF0D-F002-4083-9EBD-4660C5B019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31" y="1706563"/>
            <a:ext cx="762000" cy="1016000"/>
          </a:xfrm>
          <a:prstGeom prst="rect">
            <a:avLst/>
          </a:prstGeom>
        </p:spPr>
      </p:pic>
      <p:pic>
        <p:nvPicPr>
          <p:cNvPr id="8" name="Picture 7">
            <a:extLst>
              <a:ext uri="{FF2B5EF4-FFF2-40B4-BE49-F238E27FC236}">
                <a16:creationId xmlns:a16="http://schemas.microsoft.com/office/drawing/2014/main" id="{D02D5989-8484-4FBD-B8C5-01F2674E9B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087" y="2722563"/>
            <a:ext cx="854488" cy="1139318"/>
          </a:xfrm>
          <a:prstGeom prst="rect">
            <a:avLst/>
          </a:prstGeom>
        </p:spPr>
      </p:pic>
      <p:pic>
        <p:nvPicPr>
          <p:cNvPr id="10" name="Picture 9">
            <a:extLst>
              <a:ext uri="{FF2B5EF4-FFF2-40B4-BE49-F238E27FC236}">
                <a16:creationId xmlns:a16="http://schemas.microsoft.com/office/drawing/2014/main" id="{8923327B-218B-448A-906E-8EE4778C46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5353" y="3861881"/>
            <a:ext cx="832433" cy="1109910"/>
          </a:xfrm>
          <a:prstGeom prst="rect">
            <a:avLst/>
          </a:prstGeom>
        </p:spPr>
      </p:pic>
      <p:pic>
        <p:nvPicPr>
          <p:cNvPr id="12" name="Picture 11">
            <a:extLst>
              <a:ext uri="{FF2B5EF4-FFF2-40B4-BE49-F238E27FC236}">
                <a16:creationId xmlns:a16="http://schemas.microsoft.com/office/drawing/2014/main" id="{98F9C924-EA82-46A5-B989-66FA46958C2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40682" y="1706563"/>
            <a:ext cx="945280" cy="1260373"/>
          </a:xfrm>
          <a:prstGeom prst="rect">
            <a:avLst/>
          </a:prstGeom>
        </p:spPr>
      </p:pic>
    </p:spTree>
    <p:extLst>
      <p:ext uri="{BB962C8B-B14F-4D97-AF65-F5344CB8AC3E}">
        <p14:creationId xmlns:p14="http://schemas.microsoft.com/office/powerpoint/2010/main" val="1085779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22639-1B0A-4A3A-B099-F041FF3F6645}"/>
              </a:ext>
            </a:extLst>
          </p:cNvPr>
          <p:cNvSpPr>
            <a:spLocks noGrp="1"/>
          </p:cNvSpPr>
          <p:nvPr>
            <p:ph type="title"/>
          </p:nvPr>
        </p:nvSpPr>
        <p:spPr/>
        <p:txBody>
          <a:bodyPr/>
          <a:lstStyle/>
          <a:p>
            <a:pPr algn="ctr"/>
            <a:r>
              <a:rPr lang="en-US" dirty="0"/>
              <a:t>Registration</a:t>
            </a:r>
          </a:p>
        </p:txBody>
      </p:sp>
      <p:sp>
        <p:nvSpPr>
          <p:cNvPr id="3" name="Content Placeholder 2">
            <a:extLst>
              <a:ext uri="{FF2B5EF4-FFF2-40B4-BE49-F238E27FC236}">
                <a16:creationId xmlns:a16="http://schemas.microsoft.com/office/drawing/2014/main" id="{523E9FE1-BCBD-410E-AE76-832D44122A70}"/>
              </a:ext>
            </a:extLst>
          </p:cNvPr>
          <p:cNvSpPr>
            <a:spLocks noGrp="1"/>
          </p:cNvSpPr>
          <p:nvPr>
            <p:ph sz="half" idx="1"/>
          </p:nvPr>
        </p:nvSpPr>
        <p:spPr/>
        <p:txBody>
          <a:bodyPr>
            <a:normAutofit/>
          </a:bodyPr>
          <a:lstStyle/>
          <a:p>
            <a:r>
              <a:rPr lang="en-US" dirty="0"/>
              <a:t>Register through NIAA </a:t>
            </a:r>
            <a:r>
              <a:rPr lang="en-US" dirty="0" err="1"/>
              <a:t>ArbiterSports</a:t>
            </a:r>
            <a:r>
              <a:rPr lang="en-US" dirty="0"/>
              <a:t> </a:t>
            </a:r>
          </a:p>
          <a:p>
            <a:r>
              <a:rPr lang="en-US" dirty="0"/>
              <a:t>www.niaa.arbitersports.com</a:t>
            </a:r>
          </a:p>
          <a:p>
            <a:r>
              <a:rPr lang="en-US" dirty="0"/>
              <a:t>NIAA Central Hub</a:t>
            </a:r>
          </a:p>
          <a:p>
            <a:r>
              <a:rPr lang="en-US" dirty="0"/>
              <a:t>$50.50 fee (background check, volleyball fee, mobile app fee and insurance</a:t>
            </a:r>
          </a:p>
        </p:txBody>
      </p:sp>
      <p:sp>
        <p:nvSpPr>
          <p:cNvPr id="10" name="Content Placeholder 9">
            <a:extLst>
              <a:ext uri="{FF2B5EF4-FFF2-40B4-BE49-F238E27FC236}">
                <a16:creationId xmlns:a16="http://schemas.microsoft.com/office/drawing/2014/main" id="{3680720A-EF8F-4E8F-955D-62B53B8D86D6}"/>
              </a:ext>
            </a:extLst>
          </p:cNvPr>
          <p:cNvSpPr>
            <a:spLocks noGrp="1"/>
          </p:cNvSpPr>
          <p:nvPr>
            <p:ph sz="half" idx="2"/>
          </p:nvPr>
        </p:nvSpPr>
        <p:spPr/>
        <p:txBody>
          <a:bodyPr>
            <a:normAutofit/>
          </a:bodyPr>
          <a:lstStyle/>
          <a:p>
            <a:r>
              <a:rPr lang="en-US" dirty="0"/>
              <a:t>Arbitersports.com  </a:t>
            </a:r>
          </a:p>
          <a:p>
            <a:endParaRPr lang="en-US" dirty="0"/>
          </a:p>
          <a:p>
            <a:r>
              <a:rPr lang="en-US" dirty="0" err="1"/>
              <a:t>Refpay</a:t>
            </a:r>
            <a:endParaRPr lang="en-US" dirty="0"/>
          </a:p>
          <a:p>
            <a:endParaRPr lang="en-US" dirty="0"/>
          </a:p>
          <a:p>
            <a:r>
              <a:rPr lang="en-US" dirty="0"/>
              <a:t>SNOAVB.com</a:t>
            </a:r>
          </a:p>
          <a:p>
            <a:pPr lvl="1"/>
            <a:r>
              <a:rPr lang="en-US" dirty="0"/>
              <a:t>Information section for instructions on </a:t>
            </a:r>
            <a:r>
              <a:rPr lang="en-US" dirty="0" err="1"/>
              <a:t>Refpay</a:t>
            </a:r>
            <a:r>
              <a:rPr lang="en-US" dirty="0"/>
              <a:t>, Arbiter and Testing</a:t>
            </a:r>
          </a:p>
        </p:txBody>
      </p:sp>
    </p:spTree>
    <p:extLst>
      <p:ext uri="{BB962C8B-B14F-4D97-AF65-F5344CB8AC3E}">
        <p14:creationId xmlns:p14="http://schemas.microsoft.com/office/powerpoint/2010/main" val="1474854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209D58B-F7E0-4866-8603-BF2FDD2772BF}"/>
              </a:ext>
            </a:extLst>
          </p:cNvPr>
          <p:cNvSpPr>
            <a:spLocks noGrp="1"/>
          </p:cNvSpPr>
          <p:nvPr>
            <p:ph type="title"/>
          </p:nvPr>
        </p:nvSpPr>
        <p:spPr/>
        <p:txBody>
          <a:bodyPr/>
          <a:lstStyle/>
          <a:p>
            <a:pPr algn="ctr"/>
            <a:r>
              <a:rPr lang="en-US" dirty="0"/>
              <a:t>SNOA Code of Ethics </a:t>
            </a:r>
          </a:p>
        </p:txBody>
      </p:sp>
      <p:sp>
        <p:nvSpPr>
          <p:cNvPr id="7" name="Content Placeholder 6">
            <a:extLst>
              <a:ext uri="{FF2B5EF4-FFF2-40B4-BE49-F238E27FC236}">
                <a16:creationId xmlns:a16="http://schemas.microsoft.com/office/drawing/2014/main" id="{6EB31293-B7B2-465E-A418-09FB01ADD8A9}"/>
              </a:ext>
            </a:extLst>
          </p:cNvPr>
          <p:cNvSpPr>
            <a:spLocks noGrp="1"/>
          </p:cNvSpPr>
          <p:nvPr>
            <p:ph idx="1"/>
          </p:nvPr>
        </p:nvSpPr>
        <p:spPr>
          <a:xfrm>
            <a:off x="744653" y="1696899"/>
            <a:ext cx="10515600" cy="5019058"/>
          </a:xfrm>
        </p:spPr>
        <p:txBody>
          <a:bodyPr>
            <a:normAutofit fontScale="70000" lnSpcReduction="20000"/>
          </a:bodyPr>
          <a:lstStyle/>
          <a:p>
            <a:endParaRPr lang="en-US" dirty="0"/>
          </a:p>
          <a:p>
            <a:r>
              <a:rPr lang="en-US" dirty="0"/>
              <a:t>Officials shall master both the rules of the game and the mechanics necessary to enforce the rules, and shall enforce authority in an impartial, firm and controlled manner.</a:t>
            </a:r>
          </a:p>
          <a:p>
            <a:r>
              <a:rPr lang="en-US" dirty="0"/>
              <a:t>Officials shall work with each other and their state associations in a constructive and cooperative manner.</a:t>
            </a:r>
          </a:p>
          <a:p>
            <a:r>
              <a:rPr lang="en-US" dirty="0"/>
              <a:t>Officials shall uphold the honor and dignity of the profession in all interaction with student athletes, coaches, athletic directors, school administrators, colleagues, and the public.</a:t>
            </a:r>
          </a:p>
          <a:p>
            <a:r>
              <a:rPr lang="en-US" dirty="0"/>
              <a:t>Officials shall prepare themselves both physically and mentally, shall dress neatly and appropriately, and shall comport themselves in a manner consistent with the high standards of the profession.</a:t>
            </a:r>
          </a:p>
          <a:p>
            <a:r>
              <a:rPr lang="en-US" dirty="0"/>
              <a:t>Officials shall be punctual and professional in the fulfillment of all contractual obligations.</a:t>
            </a:r>
          </a:p>
          <a:p>
            <a:r>
              <a:rPr lang="en-US" dirty="0"/>
              <a:t>Officials shall remain mindful that their conduct influences the respect that student-athletes, coaches, and the public hold for the profession.</a:t>
            </a:r>
          </a:p>
          <a:p>
            <a:r>
              <a:rPr lang="en-US" dirty="0"/>
              <a:t>Officials shall, while enforcing the rules of play, remain aware of the inherent risk of injury that competition poses to student-athletes.  Where appropriate, they shall inform event management of conditions or situations that appear unreasonably hazardous.</a:t>
            </a:r>
          </a:p>
          <a:p>
            <a:r>
              <a:rPr lang="en-US" dirty="0"/>
              <a:t>Officials shall take reasonable steps to educate themselves in the recognition of emergency situations that might arise during the course of competition.</a:t>
            </a:r>
          </a:p>
          <a:p>
            <a:r>
              <a:rPr lang="en-US" dirty="0"/>
              <a:t>Officials shall maintain an ethical approach while participating in forums, chat rooms, and all forms of social media.</a:t>
            </a:r>
          </a:p>
        </p:txBody>
      </p:sp>
    </p:spTree>
    <p:extLst>
      <p:ext uri="{BB962C8B-B14F-4D97-AF65-F5344CB8AC3E}">
        <p14:creationId xmlns:p14="http://schemas.microsoft.com/office/powerpoint/2010/main" val="375603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F2EB5-E93C-4BB7-BAB2-995E3AEFC362}"/>
              </a:ext>
            </a:extLst>
          </p:cNvPr>
          <p:cNvSpPr>
            <a:spLocks noGrp="1"/>
          </p:cNvSpPr>
          <p:nvPr>
            <p:ph type="title"/>
          </p:nvPr>
        </p:nvSpPr>
        <p:spPr/>
        <p:txBody>
          <a:bodyPr/>
          <a:lstStyle/>
          <a:p>
            <a:pPr algn="ctr"/>
            <a:r>
              <a:rPr lang="en-US" dirty="0"/>
              <a:t>SNOA Code of Conduct</a:t>
            </a:r>
          </a:p>
        </p:txBody>
      </p:sp>
      <p:sp>
        <p:nvSpPr>
          <p:cNvPr id="3" name="Content Placeholder 2">
            <a:extLst>
              <a:ext uri="{FF2B5EF4-FFF2-40B4-BE49-F238E27FC236}">
                <a16:creationId xmlns:a16="http://schemas.microsoft.com/office/drawing/2014/main" id="{05D2050F-900F-4D05-96F4-B234448B445D}"/>
              </a:ext>
            </a:extLst>
          </p:cNvPr>
          <p:cNvSpPr>
            <a:spLocks noGrp="1"/>
          </p:cNvSpPr>
          <p:nvPr>
            <p:ph idx="1"/>
          </p:nvPr>
        </p:nvSpPr>
        <p:spPr/>
        <p:txBody>
          <a:bodyPr>
            <a:normAutofit fontScale="92500" lnSpcReduction="20000"/>
          </a:bodyPr>
          <a:lstStyle/>
          <a:p>
            <a:r>
              <a:rPr lang="en-US" dirty="0"/>
              <a:t>Officials Shall Not: </a:t>
            </a:r>
          </a:p>
          <a:p>
            <a:r>
              <a:rPr lang="en-US" dirty="0"/>
              <a:t>10. Fail to remain in good standing by nonpayment of dues prior to the start of the sport season. </a:t>
            </a:r>
          </a:p>
          <a:p>
            <a:r>
              <a:rPr lang="en-US" dirty="0"/>
              <a:t>11. </a:t>
            </a:r>
            <a:r>
              <a:rPr lang="en-US" dirty="0">
                <a:highlight>
                  <a:srgbClr val="FFFF00"/>
                </a:highlight>
              </a:rPr>
              <a:t>Fail to attend the prescribed meetings</a:t>
            </a:r>
            <a:r>
              <a:rPr lang="en-US" dirty="0"/>
              <a:t>. </a:t>
            </a:r>
          </a:p>
          <a:p>
            <a:r>
              <a:rPr lang="en-US" dirty="0"/>
              <a:t>12. Exhibit unprofessional or unethical conduct on or off the field, including making intentionally false statements or knowingly submitting false documents to an officer of the Association, the Commissioner, or the NIAA.</a:t>
            </a:r>
          </a:p>
          <a:p>
            <a:r>
              <a:rPr lang="en-US" dirty="0"/>
              <a:t> 13. Openly criticize other officials, coaches, players or administrators except in the prescribed manner at Association, Chapter or NIAA Board of Control meetings.</a:t>
            </a:r>
          </a:p>
        </p:txBody>
      </p:sp>
    </p:spTree>
    <p:extLst>
      <p:ext uri="{BB962C8B-B14F-4D97-AF65-F5344CB8AC3E}">
        <p14:creationId xmlns:p14="http://schemas.microsoft.com/office/powerpoint/2010/main" val="2826568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AEA2EC-937B-48BF-8C5A-31E65B39E055}"/>
              </a:ext>
            </a:extLst>
          </p:cNvPr>
          <p:cNvSpPr>
            <a:spLocks noGrp="1"/>
          </p:cNvSpPr>
          <p:nvPr>
            <p:ph type="title"/>
          </p:nvPr>
        </p:nvSpPr>
        <p:spPr/>
        <p:txBody>
          <a:bodyPr/>
          <a:lstStyle/>
          <a:p>
            <a:pPr algn="ctr"/>
            <a:r>
              <a:rPr lang="en-US" dirty="0"/>
              <a:t>SNOA Code of Conduct (2)</a:t>
            </a:r>
          </a:p>
        </p:txBody>
      </p:sp>
      <p:sp>
        <p:nvSpPr>
          <p:cNvPr id="4" name="Content Placeholder 3">
            <a:extLst>
              <a:ext uri="{FF2B5EF4-FFF2-40B4-BE49-F238E27FC236}">
                <a16:creationId xmlns:a16="http://schemas.microsoft.com/office/drawing/2014/main" id="{D0383BD0-6A37-442A-A816-25D79ADE188F}"/>
              </a:ext>
            </a:extLst>
          </p:cNvPr>
          <p:cNvSpPr>
            <a:spLocks noGrp="1"/>
          </p:cNvSpPr>
          <p:nvPr>
            <p:ph idx="1"/>
          </p:nvPr>
        </p:nvSpPr>
        <p:spPr/>
        <p:txBody>
          <a:bodyPr>
            <a:normAutofit fontScale="77500" lnSpcReduction="20000"/>
          </a:bodyPr>
          <a:lstStyle/>
          <a:p>
            <a:r>
              <a:rPr lang="en-US" dirty="0"/>
              <a:t> 14. </a:t>
            </a:r>
            <a:r>
              <a:rPr lang="en-US" dirty="0">
                <a:highlight>
                  <a:srgbClr val="FFFF00"/>
                </a:highlight>
              </a:rPr>
              <a:t>Use intoxicating beverages or illegal substances within twelve (12) hours prior to the officiating assignment. </a:t>
            </a:r>
          </a:p>
          <a:p>
            <a:r>
              <a:rPr lang="en-US" dirty="0"/>
              <a:t>15. Withdraw from officiating and/or fail to meet scheduled assignments without a valid reason and/or without notifying the assignor in time that a replacement official may be obtained.</a:t>
            </a:r>
          </a:p>
          <a:p>
            <a:r>
              <a:rPr lang="en-US" dirty="0"/>
              <a:t> 16. </a:t>
            </a:r>
            <a:r>
              <a:rPr lang="en-US" dirty="0">
                <a:highlight>
                  <a:srgbClr val="FFFF00"/>
                </a:highlight>
              </a:rPr>
              <a:t>Officiate a contest in which he/she has a conflict of interest because of a personal or professional relationship, including, but not limited to, being related to a participating coach or athlete, working for, or having recently worked for a school involved in a contest, or having a business relationship including off season coaching with the coach of a particular school.  </a:t>
            </a:r>
            <a:r>
              <a:rPr lang="en-US" dirty="0"/>
              <a:t>It is the responsibility of the official to determine when a conflict, or the appearance of a conflict, may exist, and to remove themselves from the contest.   When scheduled for a multi-school event such as a track meet, swim meet, or basketball tournament, at which the participants in each event, match, or game cannot be known in advance, officials must notify the lead official as soon as they identify a conflict or potential conflict, must recuse themselves from situations where a conflict or appearance of conflict may occur, and must, at all times, exercise their best professional judgement</a:t>
            </a:r>
          </a:p>
          <a:p>
            <a:endParaRPr lang="en-US" dirty="0"/>
          </a:p>
        </p:txBody>
      </p:sp>
    </p:spTree>
    <p:extLst>
      <p:ext uri="{BB962C8B-B14F-4D97-AF65-F5344CB8AC3E}">
        <p14:creationId xmlns:p14="http://schemas.microsoft.com/office/powerpoint/2010/main" val="1252424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E1592-ECFA-4775-98D6-5D90D6FB6636}"/>
              </a:ext>
            </a:extLst>
          </p:cNvPr>
          <p:cNvSpPr>
            <a:spLocks noGrp="1"/>
          </p:cNvSpPr>
          <p:nvPr>
            <p:ph type="title"/>
          </p:nvPr>
        </p:nvSpPr>
        <p:spPr/>
        <p:txBody>
          <a:bodyPr/>
          <a:lstStyle/>
          <a:p>
            <a:pPr algn="ctr"/>
            <a:r>
              <a:rPr lang="en-US" dirty="0"/>
              <a:t>SNOA Code of Conduct (3)</a:t>
            </a:r>
          </a:p>
        </p:txBody>
      </p:sp>
      <p:sp>
        <p:nvSpPr>
          <p:cNvPr id="3" name="Content Placeholder 2">
            <a:extLst>
              <a:ext uri="{FF2B5EF4-FFF2-40B4-BE49-F238E27FC236}">
                <a16:creationId xmlns:a16="http://schemas.microsoft.com/office/drawing/2014/main" id="{1CA9AFBD-70B3-42AB-88F8-C7DBA2C2718A}"/>
              </a:ext>
            </a:extLst>
          </p:cNvPr>
          <p:cNvSpPr>
            <a:spLocks noGrp="1"/>
          </p:cNvSpPr>
          <p:nvPr>
            <p:ph idx="1"/>
          </p:nvPr>
        </p:nvSpPr>
        <p:spPr/>
        <p:txBody>
          <a:bodyPr>
            <a:normAutofit fontScale="25000" lnSpcReduction="20000"/>
          </a:bodyPr>
          <a:lstStyle/>
          <a:p>
            <a:r>
              <a:rPr lang="en-US" dirty="0"/>
              <a:t> </a:t>
            </a:r>
            <a:r>
              <a:rPr lang="en-US" sz="5600" dirty="0"/>
              <a:t>17. Sell or use SNOA membership information, including names, addresses, telephone numbers and email addresses, for business purposes without the prior consent of the President. </a:t>
            </a:r>
          </a:p>
          <a:p>
            <a:r>
              <a:rPr lang="en-US" sz="5600" dirty="0"/>
              <a:t>18. Be convicted of a felony crime involving the use, possession or sale of a controlled substance.</a:t>
            </a:r>
          </a:p>
          <a:p>
            <a:r>
              <a:rPr lang="en-US" sz="5600" dirty="0"/>
              <a:t>19. Be convicted of a misdemeanor or felony crime of domestic violence as defined in the Omnibus Consolidated Appropriations Act of 1997 (Pl. No. 104-2981, 110 Stat. 3009); or a gross misdemeanor or felony crime involving contributing to the delinquency of a minor, sexual misconduct involving a minor or any other such crime involving a minor which includes moral turpitude as one of its elements. </a:t>
            </a:r>
          </a:p>
          <a:p>
            <a:endParaRPr lang="en-US" sz="5600" dirty="0"/>
          </a:p>
          <a:p>
            <a:r>
              <a:rPr lang="en-US" sz="5600" dirty="0"/>
              <a:t>20. Solicit or accept any gift, favor, entertainment, meal, loan, or anything of value for self or family from any person seeking contractual or other business with the SNOA and its members, or in any manner which might be construed by reasonable persons as influencing the performance of the official’s duties. </a:t>
            </a:r>
          </a:p>
          <a:p>
            <a:r>
              <a:rPr lang="en-US" sz="5600" dirty="0"/>
              <a:t>21. Engage in any business with non-members, either directly or indirectly, which is inconsistent with the conscientious performance of SNOA principles. </a:t>
            </a:r>
          </a:p>
          <a:p>
            <a:endParaRPr lang="en-US" dirty="0"/>
          </a:p>
        </p:txBody>
      </p:sp>
    </p:spTree>
    <p:extLst>
      <p:ext uri="{BB962C8B-B14F-4D97-AF65-F5344CB8AC3E}">
        <p14:creationId xmlns:p14="http://schemas.microsoft.com/office/powerpoint/2010/main" val="3478363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D46D5-F12A-4985-B303-6014A78ADC7B}"/>
              </a:ext>
            </a:extLst>
          </p:cNvPr>
          <p:cNvSpPr>
            <a:spLocks noGrp="1"/>
          </p:cNvSpPr>
          <p:nvPr>
            <p:ph type="title"/>
          </p:nvPr>
        </p:nvSpPr>
        <p:spPr/>
        <p:txBody>
          <a:bodyPr/>
          <a:lstStyle/>
          <a:p>
            <a:r>
              <a:rPr lang="en-US" dirty="0"/>
              <a:t>SNOA Code of Conduct (4)</a:t>
            </a:r>
          </a:p>
        </p:txBody>
      </p:sp>
      <p:sp>
        <p:nvSpPr>
          <p:cNvPr id="3" name="Content Placeholder 2">
            <a:extLst>
              <a:ext uri="{FF2B5EF4-FFF2-40B4-BE49-F238E27FC236}">
                <a16:creationId xmlns:a16="http://schemas.microsoft.com/office/drawing/2014/main" id="{FFD1E516-DB62-4342-8BE7-44E41A5A825C}"/>
              </a:ext>
            </a:extLst>
          </p:cNvPr>
          <p:cNvSpPr>
            <a:spLocks noGrp="1"/>
          </p:cNvSpPr>
          <p:nvPr>
            <p:ph idx="1"/>
          </p:nvPr>
        </p:nvSpPr>
        <p:spPr/>
        <p:txBody>
          <a:bodyPr>
            <a:normAutofit fontScale="77500" lnSpcReduction="20000"/>
          </a:bodyPr>
          <a:lstStyle/>
          <a:p>
            <a:r>
              <a:rPr lang="en-US" dirty="0"/>
              <a:t>22. Fail to comply with the NFHS requirements regarding use of tobacco products by officials, coaches, and student-athletes contained in each sport’s rule book. </a:t>
            </a:r>
          </a:p>
          <a:p>
            <a:r>
              <a:rPr lang="en-US" dirty="0"/>
              <a:t>23. Fail to uphold the Bylaws and legal restrictions of the SNOA and its members therein or be a party to their evasion.</a:t>
            </a:r>
          </a:p>
          <a:p>
            <a:r>
              <a:rPr lang="en-US" dirty="0"/>
              <a:t> 24. </a:t>
            </a:r>
            <a:r>
              <a:rPr lang="en-US" dirty="0">
                <a:highlight>
                  <a:srgbClr val="FFFF00"/>
                </a:highlight>
              </a:rPr>
              <a:t>Discriminate in any form, including, but not limited to, race, gender, age, national origin, or religion in the conduct of duties with the SNOA.</a:t>
            </a:r>
          </a:p>
          <a:p>
            <a:r>
              <a:rPr lang="en-US" dirty="0"/>
              <a:t> 25</a:t>
            </a:r>
            <a:r>
              <a:rPr lang="en-US" dirty="0">
                <a:highlight>
                  <a:srgbClr val="FFFF00"/>
                </a:highlight>
              </a:rPr>
              <a:t>. Fail to arrive at the game/match with sufficient time to inspect the facilities and equipment, discuss ground rules, instruct supplementary officials, and discuss pertinent information with the coaches. </a:t>
            </a:r>
          </a:p>
          <a:p>
            <a:r>
              <a:rPr lang="en-US" dirty="0"/>
              <a:t>26. Seek to influence a coach for the purpose of promoting personal officiating responsibilities.</a:t>
            </a:r>
          </a:p>
          <a:p>
            <a:r>
              <a:rPr lang="en-US" dirty="0"/>
              <a:t> 27. Solicit games/matches unless he/she is operating within the limits of the SNOA Bylaws. 28. Engage in scouting activities or engage in conversation with coaches regarding their opponents or potential opponents.</a:t>
            </a:r>
          </a:p>
          <a:p>
            <a:endParaRPr lang="en-US" dirty="0"/>
          </a:p>
        </p:txBody>
      </p:sp>
    </p:spTree>
    <p:extLst>
      <p:ext uri="{BB962C8B-B14F-4D97-AF65-F5344CB8AC3E}">
        <p14:creationId xmlns:p14="http://schemas.microsoft.com/office/powerpoint/2010/main" val="3535968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9FB55-3873-4741-B123-595F725585F3}"/>
              </a:ext>
            </a:extLst>
          </p:cNvPr>
          <p:cNvSpPr>
            <a:spLocks noGrp="1"/>
          </p:cNvSpPr>
          <p:nvPr>
            <p:ph type="title"/>
          </p:nvPr>
        </p:nvSpPr>
        <p:spPr/>
        <p:txBody>
          <a:bodyPr/>
          <a:lstStyle/>
          <a:p>
            <a:pPr algn="ctr"/>
            <a:r>
              <a:rPr lang="en-US" dirty="0"/>
              <a:t>2017-2018 Rules Changes</a:t>
            </a:r>
          </a:p>
        </p:txBody>
      </p:sp>
      <p:sp>
        <p:nvSpPr>
          <p:cNvPr id="3" name="Content Placeholder 2">
            <a:extLst>
              <a:ext uri="{FF2B5EF4-FFF2-40B4-BE49-F238E27FC236}">
                <a16:creationId xmlns:a16="http://schemas.microsoft.com/office/drawing/2014/main" id="{B1AE64FE-3ECC-4DFF-8C7A-DF3A0F7F00BC}"/>
              </a:ext>
            </a:extLst>
          </p:cNvPr>
          <p:cNvSpPr>
            <a:spLocks noGrp="1"/>
          </p:cNvSpPr>
          <p:nvPr>
            <p:ph idx="1"/>
          </p:nvPr>
        </p:nvSpPr>
        <p:spPr>
          <a:xfrm>
            <a:off x="1332508" y="1853754"/>
            <a:ext cx="8825659" cy="3416300"/>
          </a:xfrm>
        </p:spPr>
        <p:txBody>
          <a:bodyPr>
            <a:noAutofit/>
          </a:bodyPr>
          <a:lstStyle/>
          <a:p>
            <a:r>
              <a:rPr lang="en-US" sz="1200" b="1" dirty="0"/>
              <a:t>5-5-3b(12), 5-5-3b(19), 5-4-3c(17), 5-8-3a: </a:t>
            </a:r>
            <a:r>
              <a:rPr lang="en-US" sz="1200" dirty="0"/>
              <a:t>The defining end of a time-out shall be the audio signal (horn) administered by the official timer and the warning of the impending end of the time-out is administered by the second referee. For a time-out, the second referee whistles a warning at 45 seconds or at any other time when both teams take the court ready to play before the audio horn is sounded at 60 seconds. The second referee shall instruct the timer to sound the audio signal at 60 seconds or earlier if teams are on the court before the scheduled 60 seconds. The same procedure is followed for the timed interval between sets. The second referee whistles a two-minute, 45-second warning followed by the timer sounding the audio signal at three minutes. If an intermission is being used, the warning whistle is at four minutes, 45 seconds with the audio signal at five minutes.</a:t>
            </a:r>
          </a:p>
          <a:p>
            <a:endParaRPr lang="en-US" sz="1200" dirty="0"/>
          </a:p>
          <a:p>
            <a:r>
              <a:rPr lang="en-US" sz="1200" b="1" dirty="0"/>
              <a:t>9-8-2: </a:t>
            </a:r>
            <a:r>
              <a:rPr lang="en-US" sz="1200" dirty="0"/>
              <a:t>A replay is a single action to repeat the start and completion of a rally that was interrupted under Rule 9-8-1. When resuming play, all circumstances should be the same and no requests shall be recognized for time-out, service order, lineup, substitution, libero replacement, etc. This application of the rule for a replay provides for a reasonable resumption of play with circumstances being the same as they were when play was interrupted.</a:t>
            </a:r>
          </a:p>
          <a:p>
            <a:endParaRPr lang="en-US" sz="1200" dirty="0"/>
          </a:p>
          <a:p>
            <a:r>
              <a:rPr lang="en-US" sz="1200" b="1" dirty="0"/>
              <a:t>Deletion of Illegal Substitution Signal: </a:t>
            </a:r>
            <a:r>
              <a:rPr lang="en-US" sz="1200" dirty="0"/>
              <a:t>The penalty for illegal substitution is "unnecessary delay – administrative yellow or red card." There is no need to require the referee to execute two penalty signals – illegal substitution and unnecessary delay – for the same violation of "unnecessary delay." This eliminates a duplicate action by the referee for the same violation.</a:t>
            </a:r>
          </a:p>
        </p:txBody>
      </p:sp>
    </p:spTree>
    <p:extLst>
      <p:ext uri="{BB962C8B-B14F-4D97-AF65-F5344CB8AC3E}">
        <p14:creationId xmlns:p14="http://schemas.microsoft.com/office/powerpoint/2010/main" val="352231757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Retrospect</Template>
  <TotalTime>195</TotalTime>
  <Words>1425</Words>
  <Application>Microsoft Office PowerPoint</Application>
  <PresentationFormat>Widescreen</PresentationFormat>
  <Paragraphs>78</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Gill Sans MT</vt:lpstr>
      <vt:lpstr>Gallery</vt:lpstr>
      <vt:lpstr>    Welcome to the  2017-2018 SNOA Fall Volleyball Season</vt:lpstr>
      <vt:lpstr>Elected Volleyball Sport Board Members</vt:lpstr>
      <vt:lpstr>Registration</vt:lpstr>
      <vt:lpstr>SNOA Code of Ethics </vt:lpstr>
      <vt:lpstr>SNOA Code of Conduct</vt:lpstr>
      <vt:lpstr>SNOA Code of Conduct (2)</vt:lpstr>
      <vt:lpstr>SNOA Code of Conduct (3)</vt:lpstr>
      <vt:lpstr>SNOA Code of Conduct (4)</vt:lpstr>
      <vt:lpstr>2017-2018 Rules Changes</vt:lpstr>
      <vt:lpstr>2017-2018 Volleyball Points of Emphasis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SNOA Fall Volleyball Season 2017</dc:title>
  <dc:creator>Laguna Family</dc:creator>
  <cp:lastModifiedBy>Laguna Family</cp:lastModifiedBy>
  <cp:revision>16</cp:revision>
  <dcterms:created xsi:type="dcterms:W3CDTF">2017-08-03T22:36:10Z</dcterms:created>
  <dcterms:modified xsi:type="dcterms:W3CDTF">2017-08-04T01:52:09Z</dcterms:modified>
</cp:coreProperties>
</file>